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2937-7933-42AB-9000-86DDF98D206C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863B-FE59-410D-957B-3D4230C37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317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2937-7933-42AB-9000-86DDF98D206C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863B-FE59-410D-957B-3D4230C37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001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2937-7933-42AB-9000-86DDF98D206C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863B-FE59-410D-957B-3D4230C37F3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1855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2937-7933-42AB-9000-86DDF98D206C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863B-FE59-410D-957B-3D4230C37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326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2937-7933-42AB-9000-86DDF98D206C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863B-FE59-410D-957B-3D4230C37F3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089588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2937-7933-42AB-9000-86DDF98D206C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863B-FE59-410D-957B-3D4230C37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265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2937-7933-42AB-9000-86DDF98D206C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863B-FE59-410D-957B-3D4230C37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6109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2937-7933-42AB-9000-86DDF98D206C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863B-FE59-410D-957B-3D4230C37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760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2937-7933-42AB-9000-86DDF98D206C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863B-FE59-410D-957B-3D4230C37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227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2937-7933-42AB-9000-86DDF98D206C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863B-FE59-410D-957B-3D4230C37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999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2937-7933-42AB-9000-86DDF98D206C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863B-FE59-410D-957B-3D4230C37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024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2937-7933-42AB-9000-86DDF98D206C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863B-FE59-410D-957B-3D4230C37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878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2937-7933-42AB-9000-86DDF98D206C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863B-FE59-410D-957B-3D4230C37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314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2937-7933-42AB-9000-86DDF98D206C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863B-FE59-410D-957B-3D4230C37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844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2937-7933-42AB-9000-86DDF98D206C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863B-FE59-410D-957B-3D4230C37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194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863B-FE59-410D-957B-3D4230C37F3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2937-7933-42AB-9000-86DDF98D206C}" type="datetimeFigureOut">
              <a:rPr lang="en-US" smtClean="0"/>
              <a:t>10/31/2024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753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82937-7933-42AB-9000-86DDF98D206C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EE0863B-FE59-410D-957B-3D4230C37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41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s06web.zoom.us/j/83284920953?pwd=JfakdbRhWGMb4q83NvMHvZaaCZUptm.1" TargetMode="External"/><Relationship Id="rId2" Type="http://schemas.openxmlformats.org/officeDocument/2006/relationships/hyperlink" Target="https://us06web.zoom.us/j/84882848029?pwd=gKix1YpjoMgR3Wx6cclxObVUVzkb2S.1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us06web.zoom.us/j/84974159706?pwd=EEOvSFdeybDc6quiu7fa8lMuSMlA4C.1" TargetMode="External"/><Relationship Id="rId4" Type="http://schemas.openxmlformats.org/officeDocument/2006/relationships/hyperlink" Target="https://us06web.zoom.us/j/86547477092?pwd=OxovaAs4URNWONDaZI6lD4Hi4pUSCK.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9A07668-90C6-46CA-ABF0-750B8E9A25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9125" y="116684"/>
            <a:ext cx="8552729" cy="474443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rPr lang="en-US" sz="1800" b="1" dirty="0">
                <a:ea typeface="Times New Roman" panose="02020603050405020304" pitchFamily="18" charset="0"/>
              </a:rPr>
              <a:t>CONSTITUTIONAL STANDARDS &amp; LEGAL LIMITS FOR JUDICIAL COMMITMENT </a:t>
            </a:r>
            <a:endParaRPr lang="en-US" sz="18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B33B97-EB9B-8296-B72A-38B428ED040B}"/>
              </a:ext>
            </a:extLst>
          </p:cNvPr>
          <p:cNvSpPr txBox="1"/>
          <p:nvPr/>
        </p:nvSpPr>
        <p:spPr>
          <a:xfrm>
            <a:off x="711200" y="660362"/>
            <a:ext cx="8793017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tabLst>
                <a:tab pos="4160594" algn="ctr"/>
              </a:tabLst>
            </a:pP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Rochelle R. Caton, J.D.</a:t>
            </a:r>
          </a:p>
          <a:p>
            <a:pPr algn="ctr">
              <a:tabLst>
                <a:tab pos="4160594" algn="ctr"/>
              </a:tabLst>
            </a:pP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Director of Patient Advocacy</a:t>
            </a:r>
          </a:p>
          <a:p>
            <a:pPr algn="ctr">
              <a:tabLst>
                <a:tab pos="4160594" algn="ctr"/>
              </a:tabLst>
            </a:pP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South Carolina Department of Mental Health</a:t>
            </a:r>
          </a:p>
          <a:p>
            <a:pPr algn="ctr">
              <a:tabLst>
                <a:tab pos="4160594" algn="ctr"/>
              </a:tabLst>
            </a:pPr>
            <a:endParaRPr lang="en-US" sz="11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28850" algn="ctr"/>
              </a:tabLst>
            </a:pPr>
            <a:r>
              <a:rPr lang="en-US" sz="1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Presentation of US Supreme Court cases setting constitutional standards for commitment of people with disabilities.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28850" algn="ctr"/>
              </a:tabLst>
            </a:pPr>
            <a:r>
              <a:rPr lang="en-US" sz="1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Review of the statutes and procedures for commitment under SC law.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28850" algn="ctr"/>
              </a:tabLst>
            </a:pPr>
            <a:r>
              <a:rPr lang="en-US" sz="1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Discussion of categories of disabilities, SC service agencies, and legal limits for commitment.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28850" algn="ctr"/>
              </a:tabLst>
            </a:pPr>
            <a:r>
              <a:rPr lang="en-US" sz="1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Tips for proper practice before SC Probate Courts (issues identified by the SC Probate Judges Association).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3B72E8-A7C0-1B1E-8573-BD60E2029676}"/>
              </a:ext>
            </a:extLst>
          </p:cNvPr>
          <p:cNvSpPr txBox="1"/>
          <p:nvPr/>
        </p:nvSpPr>
        <p:spPr>
          <a:xfrm>
            <a:off x="2188263" y="2592370"/>
            <a:ext cx="610061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tabLst>
                <a:tab pos="4160594" algn="ctr"/>
              </a:tabLst>
            </a:pPr>
            <a:r>
              <a:rPr lang="en-US" sz="1800" b="1" dirty="0">
                <a:latin typeface="Calibri" panose="020F0502020204030204" pitchFamily="34" charset="0"/>
                <a:ea typeface="Times New Roman" panose="02020603050405020304" pitchFamily="18" charset="0"/>
              </a:rPr>
              <a:t>This training is for </a:t>
            </a:r>
            <a:r>
              <a:rPr lang="en-US" sz="1800" b="1" u="sng" dirty="0">
                <a:latin typeface="Calibri" panose="020F0502020204030204" pitchFamily="34" charset="0"/>
                <a:ea typeface="Times New Roman" panose="02020603050405020304" pitchFamily="18" charset="0"/>
              </a:rPr>
              <a:t>all</a:t>
            </a:r>
            <a:r>
              <a:rPr lang="en-US" sz="1800" b="1" dirty="0">
                <a:latin typeface="Calibri" panose="020F0502020204030204" pitchFamily="34" charset="0"/>
                <a:ea typeface="Times New Roman" panose="02020603050405020304" pitchFamily="18" charset="0"/>
              </a:rPr>
              <a:t> designated examiners.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C0BE40D-84B3-DBB5-7BB3-EB86F3285736}"/>
              </a:ext>
            </a:extLst>
          </p:cNvPr>
          <p:cNvSpPr txBox="1"/>
          <p:nvPr/>
        </p:nvSpPr>
        <p:spPr>
          <a:xfrm>
            <a:off x="341832" y="2961702"/>
            <a:ext cx="9793480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28850" algn="ctr"/>
              </a:tabLst>
            </a:pPr>
            <a:r>
              <a:rPr lang="en-US" sz="1600" b="1" i="1" u="sng" kern="12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Pre-registration is </a:t>
            </a:r>
            <a:r>
              <a:rPr lang="en-US" b="1" i="1" u="sng" kern="12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required</a:t>
            </a:r>
            <a:r>
              <a:rPr lang="en-US" sz="1600" b="1" i="1" u="sng" kern="12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i="1" u="sng" kern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receive material prior to the meeting</a:t>
            </a:r>
            <a:r>
              <a:rPr lang="en-US" sz="1600" b="1" i="1" kern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 </a:t>
            </a:r>
            <a:r>
              <a:rPr lang="en-US" sz="1400" b="1" i="1" kern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register click </a:t>
            </a:r>
            <a:r>
              <a:rPr lang="en-US" sz="1400" b="1" i="1" kern="12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Zoom</a:t>
            </a:r>
            <a:r>
              <a:rPr lang="en-US" sz="1400" b="1" i="1" kern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link below. </a:t>
            </a:r>
            <a:r>
              <a:rPr lang="en-US" sz="1400" b="1" i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Training will be virtual (</a:t>
            </a:r>
            <a:r>
              <a:rPr lang="en-US" sz="1400" b="1" i="1" kern="1200" dirty="0">
                <a:solidFill>
                  <a:srgbClr val="4472C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Zoom</a:t>
            </a:r>
            <a:r>
              <a:rPr lang="en-US" sz="1400" b="1" i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). Registration will close two days before training is offered.  Material will be emailed prior to the date training takes place. </a:t>
            </a:r>
            <a:endParaRPr lang="en-US" sz="1400" b="1" i="1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228850" algn="ctr"/>
              </a:tabLst>
            </a:pPr>
            <a:r>
              <a:rPr lang="en-US" sz="1400" b="1" dirty="0">
                <a:ea typeface="Times New Roman" panose="02020603050405020304" pitchFamily="18" charset="0"/>
                <a:cs typeface="CG Times"/>
              </a:rPr>
              <a:t>Training will start promptly at 12 Noon and end at 2:00 pm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28850" algn="ctr"/>
              </a:tabLst>
            </a:pP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C5C7F66-AB3F-C22B-A26D-B4218C9D0564}"/>
              </a:ext>
            </a:extLst>
          </p:cNvPr>
          <p:cNvSpPr txBox="1"/>
          <p:nvPr/>
        </p:nvSpPr>
        <p:spPr>
          <a:xfrm>
            <a:off x="113944" y="4167682"/>
            <a:ext cx="5982056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4160594" algn="ctr"/>
              </a:tabLst>
            </a:pPr>
            <a:r>
              <a:rPr lang="en-US" sz="1400" b="1" dirty="0">
                <a:solidFill>
                  <a:srgbClr val="00B0F0"/>
                </a:solidFill>
                <a:latin typeface="+mj-lt"/>
                <a:cs typeface="+mj-cs"/>
              </a:rPr>
              <a:t>Thursday, March 20, 2025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Join Zoom Meeting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https://us06web.zoom.us/j/84882848029?pwd=gKix1YpjoMgR3Wx6cclxObVUVzkb2S.1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Meeting ID: 848 8284 8029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Passcode: 03202025</a:t>
            </a:r>
          </a:p>
          <a:p>
            <a:pPr>
              <a:tabLst>
                <a:tab pos="4160594" algn="ctr"/>
              </a:tabLst>
            </a:pPr>
            <a:endParaRPr lang="en-US" sz="1400" b="1" dirty="0">
              <a:solidFill>
                <a:srgbClr val="00B0F0"/>
              </a:solidFill>
              <a:latin typeface="+mj-lt"/>
              <a:cs typeface="+mj-cs"/>
            </a:endParaRPr>
          </a:p>
          <a:p>
            <a:pPr>
              <a:tabLst>
                <a:tab pos="4160594" algn="ctr"/>
              </a:tabLst>
            </a:pPr>
            <a:r>
              <a:rPr lang="en-US" sz="1400" b="1" dirty="0">
                <a:solidFill>
                  <a:srgbClr val="00B0F0"/>
                </a:solidFill>
                <a:effectLst/>
                <a:latin typeface="+mj-lt"/>
                <a:ea typeface="Times New Roman" panose="02020603050405020304" pitchFamily="18" charset="0"/>
                <a:cs typeface="+mj-cs"/>
              </a:rPr>
              <a:t>Tuesday, June 17, 2025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Join Zoom Meeting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https://us06web.zoom.us/j/83284920953?pwd=JfakdbRhWGMb4q83NvMHvZaaCZUptm.1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Meeting ID: 832 8492 0953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Passcode: 06172025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2A1681-A7D9-6AFA-E749-F02DFD53E003}"/>
              </a:ext>
            </a:extLst>
          </p:cNvPr>
          <p:cNvSpPr txBox="1"/>
          <p:nvPr/>
        </p:nvSpPr>
        <p:spPr>
          <a:xfrm>
            <a:off x="6013390" y="4099316"/>
            <a:ext cx="5982056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4160594" algn="ctr"/>
              </a:tabLst>
            </a:pPr>
            <a:r>
              <a:rPr lang="en-US" sz="1400" b="1" dirty="0">
                <a:solidFill>
                  <a:srgbClr val="00B0F0"/>
                </a:solidFill>
                <a:latin typeface="+mj-lt"/>
                <a:ea typeface="Times New Roman" panose="02020603050405020304" pitchFamily="18" charset="0"/>
                <a:cs typeface="+mj-cs"/>
              </a:rPr>
              <a:t>Tuesday, September 16, 2025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Join Zoom Meeting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https://us06web.zoom.us/j/86547477092?pwd=OxovaAs4URNWONDaZI6lD4Hi4pUSCK.1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Meeting ID: 865 4747 7092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Passcode: 09162025</a:t>
            </a:r>
          </a:p>
          <a:p>
            <a:pPr>
              <a:tabLst>
                <a:tab pos="4160594" algn="ctr"/>
              </a:tabLst>
            </a:pPr>
            <a:endParaRPr lang="en-US" sz="1400" b="1" dirty="0">
              <a:solidFill>
                <a:srgbClr val="00B0F0"/>
              </a:solidFill>
              <a:latin typeface="+mj-lt"/>
              <a:ea typeface="Times New Roman" panose="02020603050405020304" pitchFamily="18" charset="0"/>
              <a:cs typeface="+mj-cs"/>
            </a:endParaRPr>
          </a:p>
          <a:p>
            <a:pPr>
              <a:tabLst>
                <a:tab pos="4160594" algn="ctr"/>
              </a:tabLst>
            </a:pPr>
            <a:r>
              <a:rPr lang="en-US" sz="1400" b="1" dirty="0">
                <a:solidFill>
                  <a:srgbClr val="00B0F0"/>
                </a:solidFill>
                <a:effectLst/>
                <a:latin typeface="+mj-lt"/>
                <a:ea typeface="Times New Roman" panose="02020603050405020304" pitchFamily="18" charset="0"/>
                <a:cs typeface="+mj-cs"/>
              </a:rPr>
              <a:t>December 11, 2025 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Join Zoom Meeting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https://us06web.zoom.us/j/84974159706?pwd=EEOvSFdeybDc6quiu7fa8lMuSMlA4C.1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Meeting ID: 849 7415 9706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Passcode: 12112025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72658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1667</TotalTime>
  <Words>294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Symbol</vt:lpstr>
      <vt:lpstr>Times New Roman</vt:lpstr>
      <vt:lpstr>Trebuchet MS</vt:lpstr>
      <vt:lpstr>Wingdings 3</vt:lpstr>
      <vt:lpstr>Facet</vt:lpstr>
      <vt:lpstr>CONSTITUTIONAL STANDARDS &amp; LEGAL LIMITS FOR JUDICIAL COMMITMENT </vt:lpstr>
    </vt:vector>
  </TitlesOfParts>
  <Company>SC Department of Mental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CONSTITUTIONAL STANDARDS &amp; LEGAL LIMITS FOR JUDICIAL COMMITMENT</dc:title>
  <dc:creator>Mary Few</dc:creator>
  <cp:lastModifiedBy>Mary Few</cp:lastModifiedBy>
  <cp:revision>13</cp:revision>
  <dcterms:created xsi:type="dcterms:W3CDTF">2024-02-09T18:40:31Z</dcterms:created>
  <dcterms:modified xsi:type="dcterms:W3CDTF">2024-11-01T12:07:01Z</dcterms:modified>
</cp:coreProperties>
</file>